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0"/>
  </p:notesMasterIdLst>
  <p:handoutMasterIdLst>
    <p:handoutMasterId r:id="rId31"/>
  </p:handoutMasterIdLst>
  <p:sldIdLst>
    <p:sldId id="394" r:id="rId2"/>
    <p:sldId id="633" r:id="rId3"/>
    <p:sldId id="500" r:id="rId4"/>
    <p:sldId id="608" r:id="rId5"/>
    <p:sldId id="613" r:id="rId6"/>
    <p:sldId id="605" r:id="rId7"/>
    <p:sldId id="614" r:id="rId8"/>
    <p:sldId id="615" r:id="rId9"/>
    <p:sldId id="616" r:id="rId10"/>
    <p:sldId id="619" r:id="rId11"/>
    <p:sldId id="620" r:id="rId12"/>
    <p:sldId id="635" r:id="rId13"/>
    <p:sldId id="636" r:id="rId14"/>
    <p:sldId id="621" r:id="rId15"/>
    <p:sldId id="622" r:id="rId16"/>
    <p:sldId id="627" r:id="rId17"/>
    <p:sldId id="628" r:id="rId18"/>
    <p:sldId id="623" r:id="rId19"/>
    <p:sldId id="624" r:id="rId20"/>
    <p:sldId id="637" r:id="rId21"/>
    <p:sldId id="611" r:id="rId22"/>
    <p:sldId id="514" r:id="rId23"/>
    <p:sldId id="349" r:id="rId24"/>
    <p:sldId id="489" r:id="rId25"/>
    <p:sldId id="639" r:id="rId26"/>
    <p:sldId id="640" r:id="rId27"/>
    <p:sldId id="413" r:id="rId28"/>
    <p:sldId id="64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69BFB0-2A68-4789-A0A8-AA910657877A}">
          <p14:sldIdLst>
            <p14:sldId id="394"/>
            <p14:sldId id="633"/>
            <p14:sldId id="500"/>
          </p14:sldIdLst>
        </p14:section>
        <p14:section name="MVC" id="{F4BC86D2-16EB-4E41-9B2E-3066BCF27B3B}">
          <p14:sldIdLst>
            <p14:sldId id="608"/>
            <p14:sldId id="613"/>
          </p14:sldIdLst>
        </p14:section>
        <p14:section name="The MVC Pattern" id="{96214C26-055D-4888-B723-736925B19E9E}">
          <p14:sldIdLst>
            <p14:sldId id="605"/>
            <p14:sldId id="614"/>
            <p14:sldId id="615"/>
            <p14:sldId id="616"/>
          </p14:sldIdLst>
        </p14:section>
        <p14:section name="Symfony" id="{593C0D35-5FBF-4E67-BA30-64762E5C74F4}">
          <p14:sldIdLst>
            <p14:sldId id="619"/>
            <p14:sldId id="620"/>
            <p14:sldId id="635"/>
            <p14:sldId id="636"/>
            <p14:sldId id="621"/>
            <p14:sldId id="622"/>
            <p14:sldId id="627"/>
            <p14:sldId id="628"/>
            <p14:sldId id="623"/>
            <p14:sldId id="624"/>
            <p14:sldId id="637"/>
            <p14:sldId id="611"/>
            <p14:sldId id="514"/>
          </p14:sldIdLst>
        </p14:section>
        <p14:section name="Conclusion" id="{CAD93B16-9430-4CD6-BD17-69844E1E5D8E}">
          <p14:sldIdLst>
            <p14:sldId id="349"/>
            <p14:sldId id="489"/>
            <p14:sldId id="639"/>
            <p14:sldId id="640"/>
            <p14:sldId id="413"/>
            <p14:sldId id="64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5DD"/>
    <a:srgbClr val="E0E3E9"/>
    <a:srgbClr val="2344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45" autoAdjust="0"/>
    <p:restoredTop sz="94620" autoAdjust="0"/>
  </p:normalViewPr>
  <p:slideViewPr>
    <p:cSldViewPr snapToGrid="0" showGuides="1">
      <p:cViewPr varScale="1">
        <p:scale>
          <a:sx n="98" d="100"/>
          <a:sy n="98" d="100"/>
        </p:scale>
        <p:origin x="78" y="31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-2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19.7.2018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809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945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469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2952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76283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940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368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.emf"/><Relationship Id="rId16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8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13" Type="http://schemas.openxmlformats.org/officeDocument/2006/relationships/hyperlink" Target="http://smartit.bg/" TargetMode="External"/><Relationship Id="rId3" Type="http://schemas.openxmlformats.org/officeDocument/2006/relationships/hyperlink" Target="https://aeternity.com/" TargetMode="External"/><Relationship Id="rId7" Type="http://schemas.openxmlformats.org/officeDocument/2006/relationships/hyperlink" Target="https://www.liebherr.com/en/deu/start/start-page.html" TargetMode="External"/><Relationship Id="rId12" Type="http://schemas.openxmlformats.org/officeDocument/2006/relationships/image" Target="../media/image31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8.png"/><Relationship Id="rId11" Type="http://schemas.openxmlformats.org/officeDocument/2006/relationships/hyperlink" Target="https://www.sbtech.com/" TargetMode="External"/><Relationship Id="rId5" Type="http://schemas.openxmlformats.org/officeDocument/2006/relationships/hyperlink" Target="codexio.bg" TargetMode="External"/><Relationship Id="rId15" Type="http://schemas.openxmlformats.org/officeDocument/2006/relationships/image" Target="../media/image8.png"/><Relationship Id="rId10" Type="http://schemas.openxmlformats.org/officeDocument/2006/relationships/image" Target="../media/image30.png"/><Relationship Id="rId4" Type="http://schemas.openxmlformats.org/officeDocument/2006/relationships/image" Target="../media/image27.png"/><Relationship Id="rId9" Type="http://schemas.openxmlformats.org/officeDocument/2006/relationships/hyperlink" Target="http://www.telenor.bg/" TargetMode="External"/><Relationship Id="rId14" Type="http://schemas.openxmlformats.org/officeDocument/2006/relationships/image" Target="../media/image32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hyperlink" Target="https://www.superhosting.bg/" TargetMode="External"/><Relationship Id="rId3" Type="http://schemas.openxmlformats.org/officeDocument/2006/relationships/hyperlink" Target="http://www.infragistics.com/" TargetMode="External"/><Relationship Id="rId7" Type="http://schemas.openxmlformats.org/officeDocument/2006/relationships/hyperlink" Target="https://www.softwaregroup.com/" TargetMode="External"/><Relationship Id="rId12" Type="http://schemas.openxmlformats.org/officeDocument/2006/relationships/image" Target="../media/image3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4.png"/><Relationship Id="rId11" Type="http://schemas.openxmlformats.org/officeDocument/2006/relationships/hyperlink" Target="https://netpeak.bg/" TargetMode="External"/><Relationship Id="rId5" Type="http://schemas.openxmlformats.org/officeDocument/2006/relationships/hyperlink" Target="https://www.indeavr.com/en" TargetMode="External"/><Relationship Id="rId15" Type="http://schemas.openxmlformats.org/officeDocument/2006/relationships/image" Target="../media/image8.png"/><Relationship Id="rId10" Type="http://schemas.openxmlformats.org/officeDocument/2006/relationships/image" Target="../media/image36.png"/><Relationship Id="rId4" Type="http://schemas.openxmlformats.org/officeDocument/2006/relationships/image" Target="../media/image33.png"/><Relationship Id="rId9" Type="http://schemas.openxmlformats.org/officeDocument/2006/relationships/hyperlink" Target="https://www.xs-software.com/" TargetMode="External"/><Relationship Id="rId14" Type="http://schemas.openxmlformats.org/officeDocument/2006/relationships/image" Target="../media/image38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1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0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7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629" y="2351427"/>
            <a:ext cx="5439372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50812" y="2374047"/>
            <a:ext cx="3171055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859" y="1303142"/>
            <a:ext cx="10965303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Subtitle</a:t>
            </a:r>
            <a:endParaRPr lang="bg-BG" dirty="0"/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13" y="6057655"/>
            <a:ext cx="2106010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630" y="6035664"/>
            <a:ext cx="629579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3142" y="6035664"/>
            <a:ext cx="1187082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859" y="254857"/>
            <a:ext cx="10965303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1416" y="6080062"/>
            <a:ext cx="1437271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3853" y="5916124"/>
            <a:ext cx="2951518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3853" y="6340279"/>
            <a:ext cx="2951518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1147" y="4876800"/>
            <a:ext cx="2951518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1147" y="5368740"/>
            <a:ext cx="2951518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9" y="6702676"/>
            <a:ext cx="12195176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E5CD64-8E62-478C-BD07-29B0AE8E261B}"/>
              </a:ext>
            </a:extLst>
          </p:cNvPr>
          <p:cNvSpPr/>
          <p:nvPr userDrawn="1"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5936" y="1353867"/>
            <a:ext cx="7199299" cy="5027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B21D9C95-5FF6-4F7E-AC00-ED6F3DD385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301" y="703244"/>
            <a:ext cx="8406073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7" y="2222932"/>
            <a:ext cx="3575905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314259"/>
            <a:ext cx="2126081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7" y="1702473"/>
            <a:ext cx="1198901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3"/>
            <a:ext cx="1166400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3"/>
            <a:ext cx="1166400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3"/>
            <a:ext cx="1166400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3"/>
            <a:ext cx="1166400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9" y="6371331"/>
            <a:ext cx="12195176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AF69835-F228-45D6-B39E-583EEBF1FE2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6" y="1702471"/>
            <a:ext cx="1198901" cy="11989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577C4C0-8539-4520-A497-BBFB45821D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1"/>
            <a:ext cx="1166400" cy="140222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6073A22-1B90-4D35-943B-5D9816FEB8FE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1"/>
            <a:ext cx="1166400" cy="13892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C8CFEA-27DA-4058-A611-3AE53851908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1"/>
            <a:ext cx="1166400" cy="15671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E9346DD-5152-48D0-8B06-7F8CE9803DAB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6B4B602-D2C7-47C8-9470-2C5795ED8C22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1"/>
            <a:ext cx="1166400" cy="143370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03B7E6D-AFDD-45E1-8121-F42E465AB0E8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FA3191E-14EF-4DC3-AD93-CA289B12B4C9}"/>
              </a:ext>
            </a:extLst>
          </p:cNvPr>
          <p:cNvCxnSpPr>
            <a:cxnSpLocks/>
          </p:cNvCxnSpPr>
          <p:nvPr userDrawn="1"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30A8A-ABDE-4B7F-B28B-A9B499B32225}"/>
              </a:ext>
            </a:extLst>
          </p:cNvPr>
          <p:cNvCxnSpPr/>
          <p:nvPr userDrawn="1"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5ADF575-91AD-4F69-BA66-356B62AEB683}"/>
              </a:ext>
            </a:extLst>
          </p:cNvPr>
          <p:cNvCxnSpPr/>
          <p:nvPr userDrawn="1"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60C0104-2410-4352-A800-FD0292CC11A7}"/>
              </a:ext>
            </a:extLst>
          </p:cNvPr>
          <p:cNvCxnSpPr/>
          <p:nvPr userDrawn="1"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0FB7F08-6662-4D0C-AFAB-CFFDE9B1CA0A}"/>
              </a:ext>
            </a:extLst>
          </p:cNvPr>
          <p:cNvCxnSpPr/>
          <p:nvPr userDrawn="1"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9635D4-E3FF-4174-A648-032E9615851B}"/>
              </a:ext>
            </a:extLst>
          </p:cNvPr>
          <p:cNvCxnSpPr>
            <a:cxnSpLocks/>
          </p:cNvCxnSpPr>
          <p:nvPr userDrawn="1"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01A2EF-9181-444B-8898-83A36D09B869}"/>
              </a:ext>
            </a:extLst>
          </p:cNvPr>
          <p:cNvCxnSpPr>
            <a:cxnSpLocks/>
          </p:cNvCxnSpPr>
          <p:nvPr userDrawn="1"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07F38C1-A87B-4D59-BE69-6A23413F5870}"/>
              </a:ext>
            </a:extLst>
          </p:cNvPr>
          <p:cNvCxnSpPr/>
          <p:nvPr userDrawn="1"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51FC5-6AB6-4A04-9304-C6C88E9B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3D18-FDC7-4C48-A949-71D2969C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AD92E-A653-4789-B55D-8A21810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7C54483B-C622-499B-BAE8-467BFD3E108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864" y="3048000"/>
            <a:ext cx="4143348" cy="3323785"/>
          </a:xfrm>
          <a:prstGeom prst="roundRect">
            <a:avLst>
              <a:gd name="adj" fmla="val 3461"/>
            </a:avLst>
          </a:prstGeom>
        </p:spPr>
      </p:pic>
      <p:pic>
        <p:nvPicPr>
          <p:cNvPr id="8" name="Picture 7">
            <a:hlinkClick r:id="rId5"/>
            <a:extLst>
              <a:ext uri="{FF2B5EF4-FFF2-40B4-BE49-F238E27FC236}">
                <a16:creationId xmlns:a16="http://schemas.microsoft.com/office/drawing/2014/main" id="{7AF9BEA8-CB87-4D39-873A-4E7E04D4668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1269705"/>
            <a:ext cx="3507028" cy="1450390"/>
          </a:xfrm>
          <a:prstGeom prst="roundRect">
            <a:avLst>
              <a:gd name="adj" fmla="val 3586"/>
            </a:avLst>
          </a:prstGeom>
        </p:spPr>
      </p:pic>
      <p:pic>
        <p:nvPicPr>
          <p:cNvPr id="9" name="Picture 8">
            <a:hlinkClick r:id="rId7"/>
            <a:extLst>
              <a:ext uri="{FF2B5EF4-FFF2-40B4-BE49-F238E27FC236}">
                <a16:creationId xmlns:a16="http://schemas.microsoft.com/office/drawing/2014/main" id="{7DFD3364-5D9B-4B91-B09C-8540E820560A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3" y="4961886"/>
            <a:ext cx="6687589" cy="1466012"/>
          </a:xfrm>
          <a:prstGeom prst="roundRect">
            <a:avLst>
              <a:gd name="adj" fmla="val 5492"/>
            </a:avLst>
          </a:prstGeom>
        </p:spPr>
      </p:pic>
      <p:pic>
        <p:nvPicPr>
          <p:cNvPr id="10" name="Picture 9">
            <a:hlinkClick r:id="rId9"/>
            <a:extLst>
              <a:ext uri="{FF2B5EF4-FFF2-40B4-BE49-F238E27FC236}">
                <a16:creationId xmlns:a16="http://schemas.microsoft.com/office/drawing/2014/main" id="{F0386401-29A7-4448-AB68-1289BA211F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673" y="1253341"/>
            <a:ext cx="3537236" cy="1600277"/>
          </a:xfrm>
          <a:prstGeom prst="roundRect">
            <a:avLst>
              <a:gd name="adj" fmla="val 4755"/>
            </a:avLst>
          </a:prstGeom>
        </p:spPr>
      </p:pic>
      <p:pic>
        <p:nvPicPr>
          <p:cNvPr id="11" name="Picture 10">
            <a:hlinkClick r:id="rId11"/>
            <a:extLst>
              <a:ext uri="{FF2B5EF4-FFF2-40B4-BE49-F238E27FC236}">
                <a16:creationId xmlns:a16="http://schemas.microsoft.com/office/drawing/2014/main" id="{CDC9F208-E4B0-4626-BBAD-F54DFF0CF9B5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85" y="1297093"/>
            <a:ext cx="4111472" cy="1740439"/>
          </a:xfrm>
          <a:prstGeom prst="roundRect">
            <a:avLst>
              <a:gd name="adj" fmla="val 6970"/>
            </a:avLst>
          </a:prstGeom>
        </p:spPr>
      </p:pic>
      <p:pic>
        <p:nvPicPr>
          <p:cNvPr id="12" name="Picture 11">
            <a:hlinkClick r:id="rId13"/>
            <a:extLst>
              <a:ext uri="{FF2B5EF4-FFF2-40B4-BE49-F238E27FC236}">
                <a16:creationId xmlns:a16="http://schemas.microsoft.com/office/drawing/2014/main" id="{1DE8CA65-1470-4A40-9B49-AFF7E19C21A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3323273"/>
            <a:ext cx="6678008" cy="1231632"/>
          </a:xfrm>
          <a:prstGeom prst="roundRect">
            <a:avLst>
              <a:gd name="adj" fmla="val 6594"/>
            </a:avLst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691F48-DCAC-4489-AA09-7346B7E67855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56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15" name="Picture 14">
            <a:hlinkClick r:id="rId3"/>
            <a:extLst>
              <a:ext uri="{FF2B5EF4-FFF2-40B4-BE49-F238E27FC236}">
                <a16:creationId xmlns:a16="http://schemas.microsoft.com/office/drawing/2014/main" id="{61839306-7842-46B9-A463-C24420A37C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5696" y="1200162"/>
            <a:ext cx="6096599" cy="1314435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softEdge rad="0"/>
          </a:effectLst>
        </p:spPr>
      </p:pic>
      <p:pic>
        <p:nvPicPr>
          <p:cNvPr id="16" name="Picture 2" descr="Ð ÐµÐ·ÑÐ»ÑÐ°Ñ Ñ Ð¸Ð·Ð¾Ð±ÑÐ°Ð¶ÐµÐ½Ð¸Ðµ Ð·Ð° indeavr">
            <a:hlinkClick r:id="rId5"/>
            <a:extLst>
              <a:ext uri="{FF2B5EF4-FFF2-40B4-BE49-F238E27FC236}">
                <a16:creationId xmlns:a16="http://schemas.microsoft.com/office/drawing/2014/main" id="{F5EB795D-0B62-4CCB-983D-13BD9B3CD0A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64" y="1399789"/>
            <a:ext cx="5354264" cy="120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Ð ÐµÐ·ÑÐ»ÑÐ°Ñ Ñ Ð¸Ð·Ð¾Ð±ÑÐ°Ð¶ÐµÐ½Ð¸Ðµ Ð·Ð° software group">
            <a:hlinkClick r:id="rId7"/>
            <a:extLst>
              <a:ext uri="{FF2B5EF4-FFF2-40B4-BE49-F238E27FC236}">
                <a16:creationId xmlns:a16="http://schemas.microsoft.com/office/drawing/2014/main" id="{91C19F79-E05B-4929-A929-287F44EB3C9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64" y="2317265"/>
            <a:ext cx="66675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Ð¡Ð²ÑÑÐ·Ð°Ð½Ð¾ Ð¸Ð·Ð¾Ð±ÑÐ°Ð¶ÐµÐ½Ð¸Ðµ">
            <a:hlinkClick r:id="rId9"/>
            <a:extLst>
              <a:ext uri="{FF2B5EF4-FFF2-40B4-BE49-F238E27FC236}">
                <a16:creationId xmlns:a16="http://schemas.microsoft.com/office/drawing/2014/main" id="{B38FBC35-D604-40D3-8560-90C506EBA72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1" t="-168" r="15238" b="19014"/>
          <a:stretch/>
        </p:blipFill>
        <p:spPr bwMode="auto">
          <a:xfrm>
            <a:off x="7761500" y="2602277"/>
            <a:ext cx="3155182" cy="1654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6" descr="Ð ÐµÐ·ÑÐ»ÑÐ°Ñ Ñ Ð¸Ð·Ð¾Ð±ÑÐ°Ð¶ÐµÐ½Ð¸Ðµ Ð·Ð° netpeak">
            <a:hlinkClick r:id="rId11"/>
            <a:extLst>
              <a:ext uri="{FF2B5EF4-FFF2-40B4-BE49-F238E27FC236}">
                <a16:creationId xmlns:a16="http://schemas.microsoft.com/office/drawing/2014/main" id="{71103A5B-EAFD-46BF-93EB-10FFF58B75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56" y="5230897"/>
            <a:ext cx="7167612" cy="99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2" descr="Ð ÐµÐ·ÑÐ»ÑÐ°Ñ Ñ Ð¸Ð·Ð¾Ð±ÑÐ°Ð¶ÐµÐ½Ð¸Ðµ Ð·Ð° superhosting png">
            <a:hlinkClick r:id="rId13"/>
            <a:extLst>
              <a:ext uri="{FF2B5EF4-FFF2-40B4-BE49-F238E27FC236}">
                <a16:creationId xmlns:a16="http://schemas.microsoft.com/office/drawing/2014/main" id="{EDA50EFF-7A2E-4BB9-A7A8-5BBF9EE3DB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524" y="4510111"/>
            <a:ext cx="3352800" cy="1777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1C8BF23-28B4-4942-902F-58C0B92A760B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9504009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61449" y="3608627"/>
            <a:ext cx="1119031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977" y="5017462"/>
            <a:ext cx="1042504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603" y="2384689"/>
            <a:ext cx="3227765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829" y="1319423"/>
            <a:ext cx="1670274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28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9658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0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7551" y="314302"/>
            <a:ext cx="7384264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7551" y="2346299"/>
            <a:ext cx="7384264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611" y="4164084"/>
            <a:ext cx="318844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7551" y="4191000"/>
            <a:ext cx="7384264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611" y="4633983"/>
            <a:ext cx="318844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611" y="5011672"/>
            <a:ext cx="318844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611" y="5394605"/>
            <a:ext cx="318844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611" y="5735768"/>
            <a:ext cx="318844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550486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730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0369" y="1409638"/>
            <a:ext cx="357216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Table of Content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8182463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047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589" y="4869900"/>
            <a:ext cx="8940800" cy="9037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589" y="5754968"/>
            <a:ext cx="8940800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DF7ED0-C9B2-4465-826B-DE08C3479C0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445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356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0980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053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523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7437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761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9695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583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490438"/>
            <a:ext cx="10961783" cy="499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65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182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723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516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3654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854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0663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571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666" y="319860"/>
            <a:ext cx="2212693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346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5" y="1792355"/>
            <a:ext cx="1830305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915152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27" y="3314704"/>
            <a:ext cx="1260665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3" y="1121144"/>
            <a:ext cx="10036163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46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6" y="-17929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283" y="1830475"/>
            <a:ext cx="10961435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>
                    <a:lumMod val="75000"/>
                  </a:schemeClr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816" y="6397196"/>
            <a:ext cx="80871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7/19/2018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13" y="1138844"/>
            <a:ext cx="11804822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8" r:id="rId12"/>
    <p:sldLayoutId id="2147483689" r:id="rId13"/>
    <p:sldLayoutId id="2147483687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  <p:sldLayoutId id="2147483696" r:id="rId21"/>
    <p:sldLayoutId id="2147483697" r:id="rId22"/>
    <p:sldLayoutId id="2147483698" r:id="rId23"/>
    <p:sldLayoutId id="2147483699" r:id="rId24"/>
    <p:sldLayoutId id="2147483700" r:id="rId25"/>
    <p:sldLayoutId id="2147483701" r:id="rId26"/>
    <p:sldLayoutId id="2147483702" r:id="rId27"/>
    <p:sldLayoutId id="2147483703" r:id="rId28"/>
    <p:sldLayoutId id="2147483704" r:id="rId29"/>
    <p:sldLayoutId id="2147483705" r:id="rId30"/>
    <p:sldLayoutId id="2147483706" r:id="rId31"/>
    <p:sldLayoutId id="2147483707" r:id="rId32"/>
    <p:sldLayoutId id="2147483708" r:id="rId33"/>
    <p:sldLayoutId id="2147483709" r:id="rId34"/>
    <p:sldLayoutId id="2147483710" r:id="rId35"/>
    <p:sldLayoutId id="2147483711" r:id="rId36"/>
    <p:sldLayoutId id="2147483712" r:id="rId37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1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octrine-project.org/" TargetMode="External"/><Relationship Id="rId2" Type="http://schemas.openxmlformats.org/officeDocument/2006/relationships/hyperlink" Target="https://symfony.com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8000/" TargetMode="External"/><Relationship Id="rId2" Type="http://schemas.openxmlformats.org/officeDocument/2006/relationships/hyperlink" Target="https://symfony.com/installer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Relationship Id="rId5" Type="http://schemas.microsoft.com/office/2007/relationships/hdphoto" Target="../media/hdphoto6.wdp"/><Relationship Id="rId4" Type="http://schemas.openxmlformats.org/officeDocument/2006/relationships/image" Target="../media/image6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etcomposer.org/Composer-Setup.exe" TargetMode="External"/><Relationship Id="rId2" Type="http://schemas.openxmlformats.org/officeDocument/2006/relationships/hyperlink" Target="https://getcomposer.org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packagist.org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hyperlink" Target="https://www.superhosting.bg/" TargetMode="External"/><Relationship Id="rId3" Type="http://schemas.openxmlformats.org/officeDocument/2006/relationships/hyperlink" Target="http://www.infragistics.com/" TargetMode="External"/><Relationship Id="rId7" Type="http://schemas.openxmlformats.org/officeDocument/2006/relationships/hyperlink" Target="https://www.softwaregroup.com/" TargetMode="External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png"/><Relationship Id="rId11" Type="http://schemas.openxmlformats.org/officeDocument/2006/relationships/hyperlink" Target="https://netpeak.bg/" TargetMode="External"/><Relationship Id="rId5" Type="http://schemas.openxmlformats.org/officeDocument/2006/relationships/hyperlink" Target="https://www.indeavr.com/en" TargetMode="External"/><Relationship Id="rId10" Type="http://schemas.openxmlformats.org/officeDocument/2006/relationships/image" Target="../media/image67.png"/><Relationship Id="rId4" Type="http://schemas.openxmlformats.org/officeDocument/2006/relationships/image" Target="../media/image33.png"/><Relationship Id="rId9" Type="http://schemas.openxmlformats.org/officeDocument/2006/relationships/hyperlink" Target="https://www.xs-software.com/" TargetMode="External"/><Relationship Id="rId1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13" Type="http://schemas.openxmlformats.org/officeDocument/2006/relationships/hyperlink" Target="http://smartit.bg/" TargetMode="External"/><Relationship Id="rId3" Type="http://schemas.openxmlformats.org/officeDocument/2006/relationships/hyperlink" Target="https://aeternity.com/" TargetMode="External"/><Relationship Id="rId7" Type="http://schemas.openxmlformats.org/officeDocument/2006/relationships/hyperlink" Target="https://www.liebherr.com/en/deu/start/start-page.html" TargetMode="External"/><Relationship Id="rId12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11" Type="http://schemas.openxmlformats.org/officeDocument/2006/relationships/hyperlink" Target="https://www.sbtech.com/" TargetMode="External"/><Relationship Id="rId5" Type="http://schemas.openxmlformats.org/officeDocument/2006/relationships/hyperlink" Target="codexio.bg" TargetMode="External"/><Relationship Id="rId10" Type="http://schemas.openxmlformats.org/officeDocument/2006/relationships/image" Target="../media/image30.png"/><Relationship Id="rId4" Type="http://schemas.openxmlformats.org/officeDocument/2006/relationships/image" Target="../media/image27.png"/><Relationship Id="rId9" Type="http://schemas.openxmlformats.org/officeDocument/2006/relationships/hyperlink" Target="http://www.telenor.bg/" TargetMode="External"/><Relationship Id="rId1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8.png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intro-java-book/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69.png"/><Relationship Id="rId12" Type="http://schemas.openxmlformats.org/officeDocument/2006/relationships/image" Target="../media/image7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71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ubtitle 17">
            <a:extLst>
              <a:ext uri="{FF2B5EF4-FFF2-40B4-BE49-F238E27FC236}">
                <a16:creationId xmlns:a16="http://schemas.microsoft.com/office/drawing/2014/main" id="{190BF05B-80CE-4B0B-90F4-5ED505D1A6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MVC Architecture, Symfony Framework for PHP Web Apps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PHP: MVC and Symfony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/>
              <a:t>Technical 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2000"/>
              <a:t>Software University</a:t>
            </a:r>
            <a:endParaRPr lang="en-US" sz="20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180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132F01-6AED-498E-80B4-997C48191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8883" y="2127066"/>
            <a:ext cx="5253941" cy="3068359"/>
          </a:xfrm>
          <a:prstGeom prst="roundRect">
            <a:avLst>
              <a:gd name="adj" fmla="val 1200"/>
            </a:avLst>
          </a:prstGeom>
        </p:spPr>
      </p:pic>
      <p:pic>
        <p:nvPicPr>
          <p:cNvPr id="23" name="Picture 22" descr="Symfony">
            <a:extLst>
              <a:ext uri="{FF2B5EF4-FFF2-40B4-BE49-F238E27FC236}">
                <a16:creationId xmlns:a16="http://schemas.microsoft.com/office/drawing/2014/main" id="{AA7405FF-F2A1-4776-BAD3-AF64007EA0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3470" y="2317866"/>
            <a:ext cx="1716557" cy="2048793"/>
          </a:xfrm>
          <a:prstGeom prst="roundRect">
            <a:avLst>
              <a:gd name="adj" fmla="val 2585"/>
            </a:avLst>
          </a:prstGeom>
          <a:ln>
            <a:solidFill>
              <a:schemeClr val="bg1">
                <a:lumMod val="50000"/>
                <a:lumOff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Symfony Framework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AAE7E-8787-4C02-A650-0601454E8C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Web MVC Framework for PHP</a:t>
            </a:r>
          </a:p>
        </p:txBody>
      </p:sp>
      <p:pic>
        <p:nvPicPr>
          <p:cNvPr id="1028" name="Picture 4" descr="Image result for symfony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8140" y="762000"/>
            <a:ext cx="3855720" cy="385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7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hlinkClick r:id="rId2"/>
              </a:rPr>
              <a:t>Symfony</a:t>
            </a:r>
            <a:r>
              <a:rPr lang="en-US" dirty="0"/>
              <a:t> == popular Web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MVC</a:t>
            </a:r>
            <a:r>
              <a:rPr lang="en-US" dirty="0"/>
              <a:t> framework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PHP</a:t>
            </a:r>
          </a:p>
          <a:p>
            <a:pPr lvl="1"/>
            <a:r>
              <a:rPr lang="en-US" dirty="0"/>
              <a:t>Created by Sensio Labs, open-source, large community</a:t>
            </a:r>
          </a:p>
          <a:p>
            <a:r>
              <a:rPr lang="en-US" dirty="0"/>
              <a:t>Works with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database</a:t>
            </a:r>
            <a:r>
              <a:rPr lang="en-US" dirty="0"/>
              <a:t> types (MySQL, SQLite, MSSQL, etc..)</a:t>
            </a:r>
          </a:p>
          <a:p>
            <a:r>
              <a:rPr lang="en-US" dirty="0"/>
              <a:t>Entities managed by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hlinkClick r:id="rId3"/>
              </a:rPr>
              <a:t>Doctrine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Defining data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dirty="0"/>
              <a:t> and their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properties</a:t>
            </a:r>
          </a:p>
          <a:p>
            <a:pPr lvl="1"/>
            <a:r>
              <a:rPr lang="en-US" dirty="0"/>
              <a:t>Scaffolding</a:t>
            </a:r>
          </a:p>
          <a:p>
            <a:pPr lvl="2"/>
            <a:r>
              <a:rPr lang="en-US" dirty="0"/>
              <a:t>Code generation tools (less manual typing)</a:t>
            </a:r>
          </a:p>
          <a:p>
            <a:pPr lvl="2"/>
            <a:r>
              <a:rPr lang="en-US" dirty="0"/>
              <a:t>Generates data models + DB tables (using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Doctrine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Symfony?</a:t>
            </a:r>
          </a:p>
        </p:txBody>
      </p:sp>
      <p:pic>
        <p:nvPicPr>
          <p:cNvPr id="6" name="Picture 4" descr="Symfony Framework">
            <a:hlinkClick r:id="rId2"/>
            <a:extLst>
              <a:ext uri="{FF2B5EF4-FFF2-40B4-BE49-F238E27FC236}">
                <a16:creationId xmlns:a16="http://schemas.microsoft.com/office/drawing/2014/main" id="{36E7E714-3807-413E-8F0F-6F31E678C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1" y="3505201"/>
            <a:ext cx="2409791" cy="2409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825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45558-7D97-480E-81E3-9D7DA5A519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</a:t>
            </a:r>
            <a:r>
              <a:rPr lang="en-US" b="1" noProof="1">
                <a:solidFill>
                  <a:schemeClr val="bg1"/>
                </a:solidFill>
                <a:latin typeface="Consolas" panose="020B0609020204030204" pitchFamily="49" charset="0"/>
              </a:rPr>
              <a:t>symfony.phar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from </a:t>
            </a:r>
            <a:r>
              <a:rPr lang="en-US" dirty="0">
                <a:hlinkClick r:id="rId2"/>
              </a:rPr>
              <a:t>https://symfony.com/installer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the Symfony installer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 new Symfony project named "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hello</a:t>
            </a:r>
            <a:r>
              <a:rPr lang="en-US" dirty="0"/>
              <a:t>"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the Symfony Web server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Browse to the "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hello</a:t>
            </a:r>
            <a:r>
              <a:rPr lang="en-US" dirty="0"/>
              <a:t>" Web app at </a:t>
            </a:r>
            <a:r>
              <a:rPr lang="en-US" b="1" dirty="0">
                <a:hlinkClick r:id="rId3"/>
              </a:rPr>
              <a:t>http://127.0.0.1:8000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BA38C77-4F71-41D1-8805-37083EA2F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/>
              <a:t>and Running Symfony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05B06F-A574-41AA-94D9-B457D4BDC1D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DF23B9F6-2594-4A50-93A9-206093912C27}"/>
              </a:ext>
            </a:extLst>
          </p:cNvPr>
          <p:cNvSpPr txBox="1">
            <a:spLocks/>
          </p:cNvSpPr>
          <p:nvPr/>
        </p:nvSpPr>
        <p:spPr>
          <a:xfrm>
            <a:off x="1039093" y="2451023"/>
            <a:ext cx="10113816" cy="714143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accent5"/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defPPr>
              <a:defRPr lang="en-US"/>
            </a:defPPr>
            <a:lvl1pPr indent="0" defTabSz="1218804" latinLnBrk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2399" b="1">
                <a:solidFill>
                  <a:schemeClr val="bg1"/>
                </a:solidFill>
                <a:effectLst/>
                <a:latin typeface="Consolas" pitchFamily="49" charset="0"/>
                <a:cs typeface="Consolas" pitchFamily="49" charset="0"/>
              </a:defRPr>
            </a:lvl1pPr>
            <a:lvl2pPr marL="990278" indent="-380876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9"/>
            </a:lvl2pPr>
            <a:lvl3pPr marL="1523505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9"/>
            </a:lvl3pPr>
            <a:lvl4pPr marL="2132907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9"/>
            </a:lvl4pPr>
            <a:lvl5pPr marL="2742308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9"/>
            </a:lvl5pPr>
            <a:lvl6pPr marL="3351710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6pPr>
            <a:lvl7pPr marL="3961112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7pPr>
            <a:lvl8pPr marL="4570514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8pPr>
            <a:lvl9pPr marL="5179916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9pPr>
          </a:lstStyle>
          <a:p>
            <a:pPr marL="609402" lvl="1" indent="0">
              <a:buNone/>
            </a:pPr>
            <a:r>
              <a:rPr lang="it-IT" noProof="1">
                <a:latin typeface="Consolas" panose="020B0609020204030204" pitchFamily="49" charset="0"/>
              </a:rPr>
              <a:t>php symfony.phar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D1ECF74-3BC2-432F-AF0D-01EFB6D8D8EE}"/>
              </a:ext>
            </a:extLst>
          </p:cNvPr>
          <p:cNvSpPr txBox="1">
            <a:spLocks/>
          </p:cNvSpPr>
          <p:nvPr/>
        </p:nvSpPr>
        <p:spPr>
          <a:xfrm>
            <a:off x="1039093" y="3734564"/>
            <a:ext cx="10113816" cy="71356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accent5"/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defPPr>
              <a:defRPr lang="en-US"/>
            </a:defPPr>
            <a:lvl1pPr indent="0" defTabSz="1218804" latinLnBrk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2399" b="1">
                <a:solidFill>
                  <a:schemeClr val="bg1"/>
                </a:solidFill>
                <a:effectLst/>
                <a:latin typeface="Consolas" pitchFamily="49" charset="0"/>
                <a:cs typeface="Consolas" pitchFamily="49" charset="0"/>
              </a:defRPr>
            </a:lvl1pPr>
            <a:lvl2pPr marL="609402" lvl="1" indent="0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3199">
                <a:latin typeface="Consolas" panose="020B0609020204030204" pitchFamily="49" charset="0"/>
              </a:defRPr>
            </a:lvl2pPr>
            <a:lvl3pPr marL="1523505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9"/>
            </a:lvl3pPr>
            <a:lvl4pPr marL="2132907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9"/>
            </a:lvl4pPr>
            <a:lvl5pPr marL="2742308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9"/>
            </a:lvl5pPr>
            <a:lvl6pPr marL="3351710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6pPr>
            <a:lvl7pPr marL="3961112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7pPr>
            <a:lvl8pPr marL="4570514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8pPr>
            <a:lvl9pPr marL="5179916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9pPr>
          </a:lstStyle>
          <a:p>
            <a:pPr lvl="1"/>
            <a:r>
              <a:rPr lang="nn-NO" noProof="1"/>
              <a:t>php symfony.phar new hello</a:t>
            </a:r>
            <a:endParaRPr lang="it-IT" noProof="1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C803994-0A22-4CEF-8B47-E435FD89C4AA}"/>
              </a:ext>
            </a:extLst>
          </p:cNvPr>
          <p:cNvSpPr txBox="1">
            <a:spLocks/>
          </p:cNvSpPr>
          <p:nvPr/>
        </p:nvSpPr>
        <p:spPr>
          <a:xfrm>
            <a:off x="1039093" y="4991769"/>
            <a:ext cx="10113816" cy="714143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accent5"/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defPPr>
              <a:defRPr lang="en-US"/>
            </a:defPPr>
            <a:lvl1pPr indent="0" defTabSz="1218804" latinLnBrk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2399" b="1">
                <a:solidFill>
                  <a:schemeClr val="bg1"/>
                </a:solidFill>
                <a:effectLst/>
                <a:latin typeface="Consolas" pitchFamily="49" charset="0"/>
                <a:cs typeface="Consolas" pitchFamily="49" charset="0"/>
              </a:defRPr>
            </a:lvl1pPr>
            <a:lvl2pPr marL="609402" lvl="1" indent="0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3199">
                <a:latin typeface="Consolas" panose="020B0609020204030204" pitchFamily="49" charset="0"/>
              </a:defRPr>
            </a:lvl2pPr>
            <a:lvl3pPr marL="1523505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9"/>
            </a:lvl3pPr>
            <a:lvl4pPr marL="2132907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9"/>
            </a:lvl4pPr>
            <a:lvl5pPr marL="2742308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9"/>
            </a:lvl5pPr>
            <a:lvl6pPr marL="3351710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6pPr>
            <a:lvl7pPr marL="3961112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7pPr>
            <a:lvl8pPr marL="4570514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8pPr>
            <a:lvl9pPr marL="5179916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9pPr>
          </a:lstStyle>
          <a:p>
            <a:pPr lvl="1"/>
            <a:r>
              <a:rPr lang="it-IT" noProof="1"/>
              <a:t>php .\hello\bin\console server:run</a:t>
            </a:r>
          </a:p>
        </p:txBody>
      </p:sp>
    </p:spTree>
    <p:extLst>
      <p:ext uri="{BB962C8B-B14F-4D97-AF65-F5344CB8AC3E}">
        <p14:creationId xmlns:p14="http://schemas.microsoft.com/office/powerpoint/2010/main" val="292194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7C38C-8FCF-488D-89AD-D018F21C50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Bundles</a:t>
            </a:r>
          </a:p>
          <a:p>
            <a:pPr lvl="1"/>
            <a:r>
              <a:rPr lang="en-US" dirty="0"/>
              <a:t>Bundles are application components (modules), e.g. </a:t>
            </a:r>
            <a:r>
              <a:rPr lang="en-US" b="1" noProof="1">
                <a:solidFill>
                  <a:schemeClr val="bg1"/>
                </a:solidFill>
                <a:latin typeface="Consolas" panose="020B0609020204030204" pitchFamily="49" charset="0"/>
              </a:rPr>
              <a:t>AppBundle</a:t>
            </a:r>
          </a:p>
          <a:p>
            <a:r>
              <a:rPr lang="en-US" dirty="0"/>
              <a:t>Controllers</a:t>
            </a:r>
          </a:p>
          <a:p>
            <a:pPr lvl="1">
              <a:buClr>
                <a:schemeClr val="tx1"/>
              </a:buClr>
            </a:pPr>
            <a:r>
              <a:rPr lang="en-US" b="1" noProof="1">
                <a:solidFill>
                  <a:schemeClr val="bg1"/>
                </a:solidFill>
                <a:latin typeface="Consolas" panose="020B0609020204030204" pitchFamily="49" charset="0"/>
              </a:rPr>
              <a:t>src/AppBundle/Controller/</a:t>
            </a:r>
          </a:p>
          <a:p>
            <a:r>
              <a:rPr lang="en-US" dirty="0"/>
              <a:t>Views</a:t>
            </a:r>
          </a:p>
          <a:p>
            <a:pPr lvl="1">
              <a:buClr>
                <a:schemeClr val="tx1"/>
              </a:buClr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</a:rPr>
              <a:t>app/Resources/views/</a:t>
            </a:r>
          </a:p>
          <a:p>
            <a:r>
              <a:rPr lang="en-US" dirty="0"/>
              <a:t>Models</a:t>
            </a:r>
          </a:p>
          <a:p>
            <a:pPr lvl="1">
              <a:buClr>
                <a:schemeClr val="tx1"/>
              </a:buClr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</a:rPr>
              <a:t>src/AppBundle/Entity/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</a:rPr>
              <a:t>,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</a:rPr>
              <a:t>src/AppBundle/Repository/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7B168B-A6A6-4E86-AE45-BD59C9549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App Structure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C10F17-D4AC-4F34-8EF9-DDED004093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15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  <a:r>
              <a:rPr lang="en-US" dirty="0"/>
              <a:t> == comments used by Symfony to modify the method behavior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in Symfony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98968" y="3030933"/>
            <a:ext cx="9167534" cy="290512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3054101" y="2251549"/>
            <a:ext cx="2843921" cy="805978"/>
          </a:xfrm>
          <a:prstGeom prst="wedgeRoundRectCallout">
            <a:avLst>
              <a:gd name="adj1" fmla="val -20634"/>
              <a:gd name="adj2" fmla="val 7343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URL that calls the controller action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6979691" y="2658206"/>
            <a:ext cx="2199819" cy="592653"/>
          </a:xfrm>
          <a:prstGeom prst="wedgeRoundRectCallout">
            <a:avLst>
              <a:gd name="adj1" fmla="val -63566"/>
              <a:gd name="adj2" fmla="val 5434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Action name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261746" y="2543178"/>
            <a:ext cx="2051160" cy="805977"/>
          </a:xfrm>
          <a:prstGeom prst="wedgeRoundRectCallout">
            <a:avLst>
              <a:gd name="adj1" fmla="val 63129"/>
              <a:gd name="adj2" fmla="val 359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Action Parameters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8241784" y="3589315"/>
            <a:ext cx="2111032" cy="592653"/>
          </a:xfrm>
          <a:prstGeom prst="wedgeRoundRectCallout">
            <a:avLst>
              <a:gd name="adj1" fmla="val -63931"/>
              <a:gd name="adj2" fmla="val 1018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type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776049" y="4280264"/>
            <a:ext cx="8992565" cy="159598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406574" y="5792639"/>
            <a:ext cx="3242148" cy="592653"/>
          </a:xfrm>
          <a:prstGeom prst="wedgeRoundRectCallout">
            <a:avLst>
              <a:gd name="adj1" fmla="val 23901"/>
              <a:gd name="adj2" fmla="val -212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Describes this action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6351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 animBg="1"/>
      <p:bldP spid="16" grpId="0" animBg="1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dirty="0"/>
              <a:t> (data classes) describe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, stored in the DB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Doctrine Entities (Models in Symfony)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03202" y="2124537"/>
            <a:ext cx="8686800" cy="399628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3748183" y="3414234"/>
            <a:ext cx="1952804" cy="608164"/>
          </a:xfrm>
          <a:prstGeom prst="wedgeRoundRectCallout">
            <a:avLst>
              <a:gd name="adj1" fmla="val -62553"/>
              <a:gd name="adj2" fmla="val -888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 name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4077505" y="4122679"/>
            <a:ext cx="2488197" cy="568509"/>
          </a:xfrm>
          <a:prstGeom prst="wedgeRoundRectCallout">
            <a:avLst>
              <a:gd name="adj1" fmla="val -62641"/>
              <a:gd name="adj2" fmla="val -281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Field data type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091252" y="4635568"/>
            <a:ext cx="2605200" cy="1006378"/>
          </a:xfrm>
          <a:prstGeom prst="wedgeRoundRectCallout">
            <a:avLst>
              <a:gd name="adj1" fmla="val -58741"/>
              <a:gd name="adj2" fmla="val -2319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Column in the database table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3990928" y="5819094"/>
            <a:ext cx="1905000" cy="567079"/>
          </a:xfrm>
          <a:prstGeom prst="wedgeRoundRectCallout">
            <a:avLst>
              <a:gd name="adj1" fmla="val -60237"/>
              <a:gd name="adj2" fmla="val -3593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Field name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5321604" y="2005404"/>
            <a:ext cx="3588931" cy="705829"/>
          </a:xfrm>
          <a:prstGeom prst="wedgeRoundRectCallout">
            <a:avLst>
              <a:gd name="adj1" fmla="val -59098"/>
              <a:gd name="adj2" fmla="val 5227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 table name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0421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Entities have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fields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properties</a:t>
            </a:r>
            <a:r>
              <a:rPr lang="en-US" dirty="0"/>
              <a:t> like in C#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  <a:r>
              <a:rPr lang="en-US" dirty="0"/>
              <a:t>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additional functionality</a:t>
            </a:r>
          </a:p>
          <a:p>
            <a:r>
              <a:rPr lang="en-US" dirty="0"/>
              <a:t>Tell the database what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column names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</a:t>
            </a:r>
            <a:r>
              <a:rPr lang="en-US" dirty="0"/>
              <a:t> to use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Entities: Fields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0060" y="3380251"/>
            <a:ext cx="11231880" cy="287682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3055200" y="3060478"/>
            <a:ext cx="1745401" cy="639541"/>
          </a:xfrm>
          <a:prstGeom prst="wedgeRoundRectCallout">
            <a:avLst>
              <a:gd name="adj1" fmla="val -42864"/>
              <a:gd name="adj2" fmla="val 974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type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5088660" y="3526462"/>
            <a:ext cx="2412417" cy="982143"/>
          </a:xfrm>
          <a:prstGeom prst="wedgeRoundRectCallout">
            <a:avLst>
              <a:gd name="adj1" fmla="val -43259"/>
              <a:gd name="adj2" fmla="val 828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column name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7785960" y="3512710"/>
            <a:ext cx="2272440" cy="995895"/>
          </a:xfrm>
          <a:prstGeom prst="wedgeRoundRectCallout">
            <a:avLst>
              <a:gd name="adj1" fmla="val -44534"/>
              <a:gd name="adj2" fmla="val 790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column type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AutoShape 25"/>
          <p:cNvSpPr>
            <a:spLocks noChangeArrowheads="1"/>
          </p:cNvSpPr>
          <p:nvPr/>
        </p:nvSpPr>
        <p:spPr bwMode="auto">
          <a:xfrm>
            <a:off x="8178800" y="5337758"/>
            <a:ext cx="2350350" cy="1044014"/>
          </a:xfrm>
          <a:prstGeom prst="wedgeRoundRectCallout">
            <a:avLst>
              <a:gd name="adj1" fmla="val 67168"/>
              <a:gd name="adj2" fmla="val -5859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column max length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4222916" y="5479143"/>
            <a:ext cx="2025484" cy="646863"/>
          </a:xfrm>
          <a:prstGeom prst="wedgeRoundRectCallout">
            <a:avLst>
              <a:gd name="adj1" fmla="val -74783"/>
              <a:gd name="adj2" fmla="val 2365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Field name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2912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Getters and setters (like in C#)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Entities: Properties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0030"/>
          <a:stretch/>
        </p:blipFill>
        <p:spPr>
          <a:xfrm>
            <a:off x="992220" y="2050859"/>
            <a:ext cx="4798977" cy="40516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2960693" y="2352861"/>
            <a:ext cx="2876869" cy="640411"/>
          </a:xfrm>
          <a:prstGeom prst="wedgeRoundRectCallout">
            <a:avLst>
              <a:gd name="adj1" fmla="val -24957"/>
              <a:gd name="adj2" fmla="val 928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type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5918" r="4444" b="4454"/>
          <a:stretch/>
        </p:blipFill>
        <p:spPr>
          <a:xfrm>
            <a:off x="6192521" y="2050860"/>
            <a:ext cx="5007259" cy="40516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AutoShape 25"/>
          <p:cNvSpPr>
            <a:spLocks noChangeArrowheads="1"/>
          </p:cNvSpPr>
          <p:nvPr/>
        </p:nvSpPr>
        <p:spPr bwMode="auto">
          <a:xfrm>
            <a:off x="1986850" y="5477848"/>
            <a:ext cx="2615013" cy="640411"/>
          </a:xfrm>
          <a:prstGeom prst="wedgeRoundRectCallout">
            <a:avLst>
              <a:gd name="adj1" fmla="val 22559"/>
              <a:gd name="adj2" fmla="val -7356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Accessing the field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AutoShape 25"/>
          <p:cNvSpPr>
            <a:spLocks noChangeArrowheads="1"/>
          </p:cNvSpPr>
          <p:nvPr/>
        </p:nvSpPr>
        <p:spPr bwMode="auto">
          <a:xfrm>
            <a:off x="8091979" y="1942777"/>
            <a:ext cx="2626468" cy="640411"/>
          </a:xfrm>
          <a:prstGeom prst="wedgeRoundRectCallout">
            <a:avLst>
              <a:gd name="adj1" fmla="val -22325"/>
              <a:gd name="adj2" fmla="val 905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 type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AutoShape 25"/>
          <p:cNvSpPr>
            <a:spLocks noChangeArrowheads="1"/>
          </p:cNvSpPr>
          <p:nvPr/>
        </p:nvSpPr>
        <p:spPr bwMode="auto">
          <a:xfrm>
            <a:off x="9952023" y="2783933"/>
            <a:ext cx="1828800" cy="640411"/>
          </a:xfrm>
          <a:prstGeom prst="wedgeRoundRectCallout">
            <a:avLst>
              <a:gd name="adj1" fmla="val -76828"/>
              <a:gd name="adj2" fmla="val 4488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type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AutoShape 25"/>
          <p:cNvSpPr>
            <a:spLocks noChangeArrowheads="1"/>
          </p:cNvSpPr>
          <p:nvPr/>
        </p:nvSpPr>
        <p:spPr bwMode="auto">
          <a:xfrm>
            <a:off x="9440923" y="3532427"/>
            <a:ext cx="2329341" cy="636946"/>
          </a:xfrm>
          <a:prstGeom prst="wedgeRoundRectCallout">
            <a:avLst>
              <a:gd name="adj1" fmla="val -63738"/>
              <a:gd name="adj2" fmla="val 5288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 name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AutoShape 25"/>
          <p:cNvSpPr>
            <a:spLocks noChangeArrowheads="1"/>
          </p:cNvSpPr>
          <p:nvPr/>
        </p:nvSpPr>
        <p:spPr bwMode="auto">
          <a:xfrm>
            <a:off x="10029172" y="5021870"/>
            <a:ext cx="1335006" cy="522823"/>
          </a:xfrm>
          <a:prstGeom prst="wedgeRoundRectCallout">
            <a:avLst>
              <a:gd name="adj1" fmla="val -68870"/>
              <a:gd name="adj2" fmla="val -346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 title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AutoShape 25"/>
          <p:cNvSpPr>
            <a:spLocks noChangeArrowheads="1"/>
          </p:cNvSpPr>
          <p:nvPr/>
        </p:nvSpPr>
        <p:spPr bwMode="auto">
          <a:xfrm>
            <a:off x="7171273" y="5810821"/>
            <a:ext cx="3279616" cy="640411"/>
          </a:xfrm>
          <a:prstGeom prst="wedgeRoundRectCallout">
            <a:avLst>
              <a:gd name="adj1" fmla="val -17836"/>
              <a:gd name="adj2" fmla="val -2312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the object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3910519" y="3287948"/>
            <a:ext cx="2235637" cy="640411"/>
          </a:xfrm>
          <a:prstGeom prst="wedgeRoundRectCallout">
            <a:avLst>
              <a:gd name="adj1" fmla="val -22613"/>
              <a:gd name="adj2" fmla="val 8375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 name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282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Using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Twig</a:t>
            </a:r>
            <a:r>
              <a:rPr lang="en-US" dirty="0"/>
              <a:t> view engine to simplify generating HTML: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Views (Twig Templates)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896BAC-D42C-40E2-8BBB-369B4A24D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096" y="2205573"/>
            <a:ext cx="6689704" cy="41998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8458200" y="2516995"/>
            <a:ext cx="2286000" cy="972632"/>
          </a:xfrm>
          <a:prstGeom prst="wedgeRoundRectCallout">
            <a:avLst>
              <a:gd name="adj1" fmla="val -69361"/>
              <a:gd name="adj2" fmla="val 5415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Twig syntax to print data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8153400" y="4231868"/>
            <a:ext cx="2133600" cy="599213"/>
          </a:xfrm>
          <a:prstGeom prst="wedgeRoundRectCallout">
            <a:avLst>
              <a:gd name="adj1" fmla="val -66353"/>
              <a:gd name="adj2" fmla="val 584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Twig syntax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51329" y="3439400"/>
            <a:ext cx="1981201" cy="578423"/>
          </a:xfrm>
          <a:prstGeom prst="wedgeRoundRectCallout">
            <a:avLst>
              <a:gd name="adj1" fmla="val 76427"/>
              <a:gd name="adj2" fmla="val -458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 code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385352" y="3602132"/>
            <a:ext cx="2844249" cy="36389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/>
          <p:nvPr/>
        </p:nvSpPr>
        <p:spPr>
          <a:xfrm>
            <a:off x="4795936" y="4994451"/>
            <a:ext cx="3205065" cy="382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Rectangle 12"/>
          <p:cNvSpPr/>
          <p:nvPr/>
        </p:nvSpPr>
        <p:spPr>
          <a:xfrm>
            <a:off x="2378356" y="2186884"/>
            <a:ext cx="4657724" cy="3868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200C411-C0CC-4BA7-A24F-040CFE8ED297}"/>
              </a:ext>
            </a:extLst>
          </p:cNvPr>
          <p:cNvSpPr/>
          <p:nvPr/>
        </p:nvSpPr>
        <p:spPr>
          <a:xfrm>
            <a:off x="2378096" y="6004214"/>
            <a:ext cx="1889105" cy="382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7772400" y="1752601"/>
            <a:ext cx="3084540" cy="656727"/>
          </a:xfrm>
          <a:prstGeom prst="wedgeRoundRectCallout">
            <a:avLst>
              <a:gd name="adj1" fmla="val -67288"/>
              <a:gd name="adj2" fmla="val 310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Twig </a:t>
            </a:r>
            <a:r>
              <a:rPr lang="en-US" sz="2400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foreach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loop</a:t>
            </a:r>
            <a:endParaRPr lang="en-US" sz="2400" b="1" noProof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3704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7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Action</a:t>
            </a:r>
            <a:r>
              <a:rPr lang="en-US" dirty="0"/>
              <a:t> == functions called by accessing a specific URL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route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Controllers and Actions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00466" y="3276600"/>
            <a:ext cx="9167534" cy="290512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3006709" y="2035071"/>
            <a:ext cx="2159767" cy="999928"/>
          </a:xfrm>
          <a:prstGeom prst="wedgeRoundRectCallout">
            <a:avLst>
              <a:gd name="adj1" fmla="val 11945"/>
              <a:gd name="adj2" fmla="val 925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Controller action route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6100600" y="2394463"/>
            <a:ext cx="2286000" cy="635069"/>
          </a:xfrm>
          <a:prstGeom prst="wedgeRoundRectCallout">
            <a:avLst>
              <a:gd name="adj1" fmla="val -46707"/>
              <a:gd name="adj2" fmla="val 1208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Action name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365634" y="2591018"/>
            <a:ext cx="1929589" cy="1044538"/>
          </a:xfrm>
          <a:prstGeom prst="wedgeRoundRectCallout">
            <a:avLst>
              <a:gd name="adj1" fmla="val 52302"/>
              <a:gd name="adj2" fmla="val 7356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Action Parameters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9045038" y="3403601"/>
            <a:ext cx="2232112" cy="677681"/>
          </a:xfrm>
          <a:prstGeom prst="wedgeRoundRectCallout">
            <a:avLst>
              <a:gd name="adj1" fmla="val -68104"/>
              <a:gd name="adj2" fmla="val 5056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type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85417" y="4553340"/>
            <a:ext cx="9013371" cy="15302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365633" y="4537789"/>
            <a:ext cx="1929589" cy="1044538"/>
          </a:xfrm>
          <a:prstGeom prst="wedgeRoundRectCallout">
            <a:avLst>
              <a:gd name="adj1" fmla="val 77560"/>
              <a:gd name="adj2" fmla="val 3557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Controller action</a:t>
            </a:r>
            <a:endParaRPr lang="bg-BG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400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2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498616" y="1371604"/>
            <a:ext cx="8182463" cy="4795935"/>
          </a:xfrm>
        </p:spPr>
        <p:txBody>
          <a:bodyPr>
            <a:noAutofit/>
          </a:bodyPr>
          <a:lstStyle/>
          <a:p>
            <a:pPr marL="538163" indent="-538163">
              <a:lnSpc>
                <a:spcPct val="10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sz="3600" b="1" dirty="0">
                <a:solidFill>
                  <a:schemeClr val="bg1"/>
                </a:solidFill>
              </a:rPr>
              <a:t>MVC Concepts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Overview, Purpose</a:t>
            </a:r>
          </a:p>
          <a:p>
            <a:pPr marL="538163" indent="-538163">
              <a:lnSpc>
                <a:spcPct val="10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sz="3600" b="1" dirty="0">
                <a:solidFill>
                  <a:schemeClr val="bg1"/>
                </a:solidFill>
              </a:rPr>
              <a:t>Symfony Framework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What is Symfony?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Install and Run Symfony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Annotations, Entities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Views &amp; Controllers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913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6F259-2484-4770-98E0-2D8A697285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5694" y="1196125"/>
            <a:ext cx="10850718" cy="520106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Composer – </a:t>
            </a:r>
            <a:r>
              <a:rPr lang="en-US" dirty="0">
                <a:hlinkClick r:id="rId2"/>
              </a:rPr>
              <a:t>https://getcomposer.org</a:t>
            </a:r>
            <a:r>
              <a:rPr lang="en-US" dirty="0"/>
              <a:t> 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Package (dependency) management tool for PHP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Like the </a:t>
            </a:r>
            <a:r>
              <a:rPr lang="en-US" b="1" noProof="1">
                <a:solidFill>
                  <a:schemeClr val="bg1"/>
                </a:solidFill>
                <a:latin typeface="Consolas" panose="020B0609020204030204" pitchFamily="49" charset="0"/>
              </a:rPr>
              <a:t>npm</a:t>
            </a:r>
            <a:r>
              <a:rPr lang="en-US" dirty="0"/>
              <a:t> in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Node.js </a:t>
            </a:r>
            <a:r>
              <a:rPr lang="en-US" dirty="0"/>
              <a:t>world</a:t>
            </a:r>
          </a:p>
          <a:p>
            <a:pPr>
              <a:lnSpc>
                <a:spcPct val="110000"/>
              </a:lnSpc>
            </a:pPr>
            <a:r>
              <a:rPr lang="en-US" dirty="0"/>
              <a:t>Installing and running Composer:</a:t>
            </a:r>
          </a:p>
          <a:p>
            <a:pPr marL="892237" lvl="1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Run the installer from</a:t>
            </a:r>
            <a:br>
              <a:rPr lang="en-US" dirty="0"/>
            </a:br>
            <a:r>
              <a:rPr lang="en-US" dirty="0">
                <a:solidFill>
                  <a:prstClr val="white"/>
                </a:solidFill>
                <a:hlinkClick r:id="rId3"/>
              </a:rPr>
              <a:t>https://getcomposer.org/Composer-Setup.exe</a:t>
            </a:r>
            <a:endParaRPr lang="en-US" dirty="0"/>
          </a:p>
          <a:p>
            <a:pPr marL="892237" lvl="1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Run composer: </a:t>
            </a:r>
          </a:p>
          <a:p>
            <a:pPr>
              <a:lnSpc>
                <a:spcPct val="110000"/>
              </a:lnSpc>
            </a:pPr>
            <a:r>
              <a:rPr lang="en-US" noProof="1"/>
              <a:t>Packagist</a:t>
            </a:r>
            <a:r>
              <a:rPr lang="en-US" dirty="0"/>
              <a:t> – </a:t>
            </a:r>
            <a:r>
              <a:rPr lang="en-US" dirty="0">
                <a:hlinkClick r:id="rId4"/>
              </a:rPr>
              <a:t>https://packagist.org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Composer's official open-source package repository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2AC55A7-B9C0-42A0-83A7-87A3AC9A5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Composer: Dependency Manager for PHP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9B780B-CFCB-4587-B100-B6F58B114C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3C886F9B-5A7B-4AD7-9728-D7E380F51C84}"/>
              </a:ext>
            </a:extLst>
          </p:cNvPr>
          <p:cNvSpPr txBox="1">
            <a:spLocks/>
          </p:cNvSpPr>
          <p:nvPr/>
        </p:nvSpPr>
        <p:spPr>
          <a:xfrm>
            <a:off x="4265578" y="4375176"/>
            <a:ext cx="3331723" cy="64976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accent5"/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defPPr>
              <a:defRPr lang="en-US"/>
            </a:defPPr>
            <a:lvl1pPr indent="0" defTabSz="1218804" latinLnBrk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2399" b="1">
                <a:solidFill>
                  <a:schemeClr val="bg1"/>
                </a:solidFill>
                <a:effectLst/>
                <a:latin typeface="Consolas" pitchFamily="49" charset="0"/>
                <a:cs typeface="Consolas" pitchFamily="49" charset="0"/>
              </a:defRPr>
            </a:lvl1pPr>
            <a:lvl2pPr marL="990278" indent="-380876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9"/>
            </a:lvl2pPr>
            <a:lvl3pPr marL="1523505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9"/>
            </a:lvl3pPr>
            <a:lvl4pPr marL="2132907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9"/>
            </a:lvl4pPr>
            <a:lvl5pPr marL="2742308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9"/>
            </a:lvl5pPr>
            <a:lvl6pPr marL="3351710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6pPr>
            <a:lvl7pPr marL="3961112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7pPr>
            <a:lvl8pPr marL="4570514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8pPr>
            <a:lvl9pPr marL="5179916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9pPr>
          </a:lstStyle>
          <a:p>
            <a:pPr marL="609402" lvl="1" indent="0">
              <a:buNone/>
            </a:pPr>
            <a:r>
              <a:rPr lang="nn-NO" sz="2800" noProof="1">
                <a:latin typeface="Consolas" panose="020B0609020204030204" pitchFamily="49" charset="0"/>
              </a:rPr>
              <a:t>composer</a:t>
            </a:r>
            <a:endParaRPr lang="it-IT" sz="2800" noProof="1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09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Write a Symfony-based PHP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application</a:t>
            </a:r>
            <a:r>
              <a:rPr lang="en-US" dirty="0"/>
              <a:t> to calculate the result of two operands</a:t>
            </a:r>
          </a:p>
          <a:p>
            <a:pPr lvl="1"/>
            <a:r>
              <a:rPr lang="en-US" dirty="0"/>
              <a:t>Implement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addition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subtraction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multiplication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division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Problem: Simple Calculator Web Application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EAB628-A44F-439A-959D-5C06B45EEF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1352" y="3268494"/>
            <a:ext cx="9869296" cy="286237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244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C850D8D-B775-4D85-946D-35E3FA1CA480}"/>
              </a:ext>
            </a:extLst>
          </p:cNvPr>
          <p:cNvSpPr/>
          <p:nvPr/>
        </p:nvSpPr>
        <p:spPr bwMode="auto">
          <a:xfrm>
            <a:off x="4267201" y="807603"/>
            <a:ext cx="3657600" cy="3657600"/>
          </a:xfrm>
          <a:prstGeom prst="ellipse">
            <a:avLst/>
          </a:prstGeom>
          <a:solidFill>
            <a:schemeClr val="bg2">
              <a:alpha val="50000"/>
            </a:schemeClr>
          </a:solidFill>
          <a:ln w="19050">
            <a:solidFill>
              <a:schemeClr val="bg2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5400" dirty="0"/>
              <a:t>Live Exercises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164FCD-7800-435E-869A-D8FA4DBBE2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19601" y="394225"/>
            <a:ext cx="3124201" cy="383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9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24937" y="3276641"/>
            <a:ext cx="2882677" cy="3119781"/>
          </a:xfrm>
          <a:prstGeom prst="rect">
            <a:avLst/>
          </a:prstGeom>
        </p:spPr>
      </p:pic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DE135139-76F1-45FD-9D66-86E4678BDFF3}"/>
              </a:ext>
            </a:extLst>
          </p:cNvPr>
          <p:cNvSpPr txBox="1">
            <a:spLocks/>
          </p:cNvSpPr>
          <p:nvPr/>
        </p:nvSpPr>
        <p:spPr>
          <a:xfrm>
            <a:off x="193480" y="1196125"/>
            <a:ext cx="11815018" cy="520106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MVC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Popular design pattern (architectural model)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Runs most of the Web</a:t>
            </a:r>
            <a:r>
              <a:rPr lang="bg-BG" sz="3000" dirty="0"/>
              <a:t> </a:t>
            </a:r>
            <a:r>
              <a:rPr lang="en-US" sz="3000" dirty="0"/>
              <a:t>apps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Code is organized into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sz="3000" dirty="0"/>
              <a:t>,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en-US" sz="3000" dirty="0"/>
              <a:t> and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Controllers</a:t>
            </a:r>
          </a:p>
          <a:p>
            <a:pPr>
              <a:lnSpc>
                <a:spcPct val="11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Symfony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Web MVC framework for PHP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Establishes communication between 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en-US" sz="3000" dirty="0"/>
              <a:t>, </a:t>
            </a:r>
            <a:br>
              <a:rPr lang="en-US" sz="3000" dirty="0"/>
            </a:b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web application </a:t>
            </a:r>
            <a:r>
              <a:rPr lang="en-US" sz="3000" dirty="0"/>
              <a:t>and 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database</a:t>
            </a:r>
          </a:p>
          <a:p>
            <a:pPr>
              <a:lnSpc>
                <a:spcPct val="110000"/>
              </a:lnSpc>
            </a:pP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1706563" y="6477000"/>
            <a:ext cx="10483850" cy="363538"/>
          </a:xfrm>
        </p:spPr>
        <p:txBody>
          <a:bodyPr>
            <a:normAutofit fontScale="62500" lnSpcReduction="20000"/>
          </a:bodyPr>
          <a:lstStyle/>
          <a:p>
            <a:pPr marL="0" indent="0" algn="r">
              <a:buNone/>
            </a:pPr>
            <a:r>
              <a:rPr lang="en-US" dirty="0">
                <a:solidFill>
                  <a:schemeClr val="bg1"/>
                </a:solidFill>
              </a:rPr>
              <a:t>Course URL</a:t>
            </a:r>
          </a:p>
        </p:txBody>
      </p:sp>
    </p:spTree>
    <p:extLst>
      <p:ext uri="{BB962C8B-B14F-4D97-AF65-F5344CB8AC3E}">
        <p14:creationId xmlns:p14="http://schemas.microsoft.com/office/powerpoint/2010/main" val="382076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79A9B1A9-22B2-4951-AB2F-D999C85A7C9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7285" y="1200163"/>
            <a:ext cx="6096599" cy="1314435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softEdge rad="0"/>
          </a:effectLst>
        </p:spPr>
      </p:pic>
      <p:pic>
        <p:nvPicPr>
          <p:cNvPr id="1026" name="Picture 2" descr="Ð ÐµÐ·ÑÐ»ÑÐ°Ñ Ñ Ð¸Ð·Ð¾Ð±ÑÐ°Ð¶ÐµÐ½Ð¸Ðµ Ð·Ð° indeavr">
            <a:hlinkClick r:id="rId5"/>
            <a:extLst>
              <a:ext uri="{FF2B5EF4-FFF2-40B4-BE49-F238E27FC236}">
                <a16:creationId xmlns:a16="http://schemas.microsoft.com/office/drawing/2014/main" id="{F5CBBEBD-21E0-4859-853C-1873ABB65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052" y="1399790"/>
            <a:ext cx="5354264" cy="120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Ð ÐµÐ·ÑÐ»ÑÐ°Ñ Ñ Ð¸Ð·Ð¾Ð±ÑÐ°Ð¶ÐµÐ½Ð¸Ðµ Ð·Ð° software group">
            <a:hlinkClick r:id="rId7"/>
            <a:extLst>
              <a:ext uri="{FF2B5EF4-FFF2-40B4-BE49-F238E27FC236}">
                <a16:creationId xmlns:a16="http://schemas.microsoft.com/office/drawing/2014/main" id="{77E566EE-E4AE-4D31-A309-8FF9563DD4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052" y="2317266"/>
            <a:ext cx="66675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Ð¡Ð²ÑÑÐ·Ð°Ð½Ð¾ Ð¸Ð·Ð¾Ð±ÑÐ°Ð¶ÐµÐ½Ð¸Ðµ">
            <a:hlinkClick r:id="rId9"/>
            <a:extLst>
              <a:ext uri="{FF2B5EF4-FFF2-40B4-BE49-F238E27FC236}">
                <a16:creationId xmlns:a16="http://schemas.microsoft.com/office/drawing/2014/main" id="{96229C8F-B4C0-4B49-AF0D-53AF670BB5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7"/>
          <a:stretch/>
        </p:blipFill>
        <p:spPr bwMode="auto">
          <a:xfrm>
            <a:off x="7763088" y="2602277"/>
            <a:ext cx="3155182" cy="1654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Ð ÐµÐ·ÑÐ»ÑÐ°Ñ Ñ Ð¸Ð·Ð¾Ð±ÑÐ°Ð¶ÐµÐ½Ð¸Ðµ Ð·Ð° netpeak">
            <a:hlinkClick r:id="rId11"/>
            <a:extLst>
              <a:ext uri="{FF2B5EF4-FFF2-40B4-BE49-F238E27FC236}">
                <a16:creationId xmlns:a16="http://schemas.microsoft.com/office/drawing/2014/main" id="{F4576FAB-B206-438A-9766-B6F6ABB53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44" y="5230897"/>
            <a:ext cx="7167612" cy="99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Ð ÐµÐ·ÑÐ»ÑÐ°Ñ Ñ Ð¸Ð·Ð¾Ð±ÑÐ°Ð¶ÐµÐ½Ð¸Ðµ Ð·Ð° superhosting png">
            <a:hlinkClick r:id="rId13"/>
            <a:extLst>
              <a:ext uri="{FF2B5EF4-FFF2-40B4-BE49-F238E27FC236}">
                <a16:creationId xmlns:a16="http://schemas.microsoft.com/office/drawing/2014/main" id="{284B6D5F-80FE-48D5-801C-41AFC2FEF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9112" y="4510112"/>
            <a:ext cx="3352800" cy="1777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47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57F6CA19-B6C5-4C43-B80C-7F86ADB9D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452" y="3048001"/>
            <a:ext cx="4143348" cy="3323785"/>
          </a:xfrm>
          <a:prstGeom prst="roundRect">
            <a:avLst>
              <a:gd name="adj" fmla="val 3461"/>
            </a:avLst>
          </a:prstGeom>
        </p:spPr>
      </p:pic>
      <p:pic>
        <p:nvPicPr>
          <p:cNvPr id="6" name="Picture 5">
            <a:hlinkClick r:id="rId5"/>
            <a:extLst>
              <a:ext uri="{FF2B5EF4-FFF2-40B4-BE49-F238E27FC236}">
                <a16:creationId xmlns:a16="http://schemas.microsoft.com/office/drawing/2014/main" id="{404B82B5-A24C-40BD-88A8-9F0719240E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1269705"/>
            <a:ext cx="3507028" cy="1450390"/>
          </a:xfrm>
          <a:prstGeom prst="roundRect">
            <a:avLst>
              <a:gd name="adj" fmla="val 3586"/>
            </a:avLst>
          </a:prstGeom>
        </p:spPr>
      </p:pic>
      <p:pic>
        <p:nvPicPr>
          <p:cNvPr id="8" name="Picture 7">
            <a:hlinkClick r:id="rId7"/>
            <a:extLst>
              <a:ext uri="{FF2B5EF4-FFF2-40B4-BE49-F238E27FC236}">
                <a16:creationId xmlns:a16="http://schemas.microsoft.com/office/drawing/2014/main" id="{CB5D3A57-F9B4-4DCE-A831-7E040653E16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2" y="4961886"/>
            <a:ext cx="6687589" cy="1466012"/>
          </a:xfrm>
          <a:prstGeom prst="roundRect">
            <a:avLst>
              <a:gd name="adj" fmla="val 5492"/>
            </a:avLst>
          </a:prstGeom>
        </p:spPr>
      </p:pic>
      <p:pic>
        <p:nvPicPr>
          <p:cNvPr id="10" name="Picture 9">
            <a:hlinkClick r:id="rId9"/>
            <a:extLst>
              <a:ext uri="{FF2B5EF4-FFF2-40B4-BE49-F238E27FC236}">
                <a16:creationId xmlns:a16="http://schemas.microsoft.com/office/drawing/2014/main" id="{A05A9AFA-1694-4FF9-800A-2B4E62A89854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4261" y="1253342"/>
            <a:ext cx="3537236" cy="1600277"/>
          </a:xfrm>
          <a:prstGeom prst="roundRect">
            <a:avLst>
              <a:gd name="adj" fmla="val 4755"/>
            </a:avLst>
          </a:prstGeom>
        </p:spPr>
      </p:pic>
      <p:pic>
        <p:nvPicPr>
          <p:cNvPr id="13" name="Picture 12">
            <a:hlinkClick r:id="rId11"/>
            <a:extLst>
              <a:ext uri="{FF2B5EF4-FFF2-40B4-BE49-F238E27FC236}">
                <a16:creationId xmlns:a16="http://schemas.microsoft.com/office/drawing/2014/main" id="{C5733A8A-180C-42DB-A531-617A616CF1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73" y="1297094"/>
            <a:ext cx="4111472" cy="1740439"/>
          </a:xfrm>
          <a:prstGeom prst="roundRect">
            <a:avLst>
              <a:gd name="adj" fmla="val 6970"/>
            </a:avLst>
          </a:prstGeom>
        </p:spPr>
      </p:pic>
      <p:pic>
        <p:nvPicPr>
          <p:cNvPr id="15" name="Picture 14">
            <a:hlinkClick r:id="rId13"/>
            <a:extLst>
              <a:ext uri="{FF2B5EF4-FFF2-40B4-BE49-F238E27FC236}">
                <a16:creationId xmlns:a16="http://schemas.microsoft.com/office/drawing/2014/main" id="{C75642FC-F411-4844-A28F-DD6D37636A3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323273"/>
            <a:ext cx="6678008" cy="1231632"/>
          </a:xfrm>
          <a:prstGeom prst="roundRect">
            <a:avLst>
              <a:gd name="adj" fmla="val 6594"/>
            </a:avLst>
          </a:prstGeom>
        </p:spPr>
      </p:pic>
    </p:spTree>
    <p:extLst>
      <p:ext uri="{BB962C8B-B14F-4D97-AF65-F5344CB8AC3E}">
        <p14:creationId xmlns:p14="http://schemas.microsoft.com/office/powerpoint/2010/main" val="142949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98303" y="1314991"/>
            <a:ext cx="11815018" cy="5201066"/>
          </a:xfrm>
        </p:spPr>
        <p:txBody>
          <a:bodyPr>
            <a:normAutofit fontScale="92500" lnSpcReduction="20000"/>
          </a:bodyPr>
          <a:lstStyle/>
          <a:p>
            <a:r>
              <a:rPr lang="bg-BG" sz="3200" dirty="0"/>
              <a:t>Настоящият курс </a:t>
            </a:r>
            <a:r>
              <a:rPr lang="en-US" sz="3200" dirty="0"/>
              <a:t>(</a:t>
            </a:r>
            <a:r>
              <a:rPr lang="bg-BG" sz="3200" dirty="0"/>
              <a:t>слайдове</a:t>
            </a:r>
            <a:r>
              <a:rPr lang="en-US" sz="3200" dirty="0"/>
              <a:t>, </a:t>
            </a:r>
            <a:r>
              <a:rPr lang="bg-BG" sz="3200" dirty="0"/>
              <a:t>примери</a:t>
            </a:r>
            <a:r>
              <a:rPr lang="en-US" sz="3200" dirty="0"/>
              <a:t>, </a:t>
            </a:r>
            <a:r>
              <a:rPr lang="bg-BG" sz="3200" dirty="0"/>
              <a:t>видео</a:t>
            </a:r>
            <a:r>
              <a:rPr lang="en-US" sz="3200" dirty="0"/>
              <a:t>, </a:t>
            </a:r>
            <a:r>
              <a:rPr lang="bg-BG" sz="3200" dirty="0"/>
              <a:t>задачи и др.</a:t>
            </a:r>
            <a:r>
              <a:rPr lang="en-US" sz="3200" dirty="0"/>
              <a:t>)</a:t>
            </a:r>
            <a:r>
              <a:rPr lang="bg-BG" sz="3200" dirty="0"/>
              <a:t> се </a:t>
            </a:r>
            <a:br>
              <a:rPr lang="en-US" sz="3200" dirty="0"/>
            </a:br>
            <a:r>
              <a:rPr lang="bg-BG" sz="3200" dirty="0"/>
              <a:t>разпространяват под свободен лиценз </a:t>
            </a:r>
            <a:br>
              <a:rPr lang="bg-BG" sz="3200" dirty="0"/>
            </a:br>
            <a:r>
              <a:rPr lang="en-US" sz="3200" dirty="0"/>
              <a:t>"</a:t>
            </a:r>
            <a:r>
              <a:rPr lang="en-US" sz="3200" dirty="0">
                <a:hlinkClick r:id="rId3"/>
              </a:rPr>
              <a:t>Creative Commons </a:t>
            </a:r>
            <a:r>
              <a:rPr lang="en-US" sz="3200" noProof="1">
                <a:hlinkClick r:id="rId3"/>
              </a:rPr>
              <a:t>Attribution-NonCommercial-ShareAlike</a:t>
            </a:r>
            <a:r>
              <a:rPr lang="en-US" sz="3200" dirty="0">
                <a:hlinkClick r:id="rId3"/>
              </a:rPr>
              <a:t> </a:t>
            </a:r>
            <a:r>
              <a:rPr lang="bg-BG" sz="3200" dirty="0">
                <a:hlinkClick r:id="rId3"/>
              </a:rPr>
              <a:t> </a:t>
            </a:r>
            <a:r>
              <a:rPr lang="en-US" sz="3200" dirty="0">
                <a:hlinkClick r:id="rId3"/>
              </a:rPr>
              <a:t>4.0 International</a:t>
            </a:r>
            <a:r>
              <a:rPr lang="en-US" sz="3200" dirty="0"/>
              <a:t>"</a:t>
            </a:r>
            <a:endParaRPr lang="bg-BG" sz="3200" dirty="0"/>
          </a:p>
          <a:p>
            <a:endParaRPr lang="bg-BG" sz="2800" dirty="0"/>
          </a:p>
          <a:p>
            <a:endParaRPr lang="bg-BG" sz="2800" dirty="0"/>
          </a:p>
          <a:p>
            <a:endParaRPr lang="bg-BG" sz="2800" dirty="0"/>
          </a:p>
          <a:p>
            <a:pPr>
              <a:spcBef>
                <a:spcPts val="1800"/>
              </a:spcBef>
            </a:pPr>
            <a:r>
              <a:rPr lang="bg-BG" sz="3200" dirty="0"/>
              <a:t>Благодарности</a:t>
            </a:r>
            <a:r>
              <a:rPr lang="en-US" sz="3200" dirty="0"/>
              <a:t>: </a:t>
            </a:r>
            <a:r>
              <a:rPr lang="bg-BG" sz="3200" dirty="0"/>
              <a:t>настоящият материал може да съдържа части от следните източници</a:t>
            </a:r>
            <a:endParaRPr lang="en-US" sz="3200" dirty="0"/>
          </a:p>
          <a:p>
            <a:pPr lvl="1"/>
            <a:r>
              <a:rPr lang="bg-BG" sz="3200" dirty="0"/>
              <a:t>Книга </a:t>
            </a:r>
            <a:r>
              <a:rPr lang="en-US" sz="3200" dirty="0"/>
              <a:t>"</a:t>
            </a:r>
            <a:r>
              <a:rPr lang="bg-BG" sz="3200" dirty="0">
                <a:hlinkClick r:id="rId4"/>
              </a:rPr>
              <a:t>Основи на програмирането със </a:t>
            </a:r>
            <a:r>
              <a:rPr lang="en-US" sz="3200" dirty="0">
                <a:hlinkClick r:id="rId4"/>
              </a:rPr>
              <a:t>Java"</a:t>
            </a:r>
            <a:r>
              <a:rPr lang="bg-BG" sz="3200" dirty="0"/>
              <a:t> от Светлин Наков и колектив с лиценз</a:t>
            </a:r>
            <a:r>
              <a:rPr lang="en-US" sz="3200" dirty="0"/>
              <a:t> </a:t>
            </a:r>
            <a:r>
              <a:rPr lang="en-US" sz="3200" dirty="0">
                <a:hlinkClick r:id="rId5"/>
              </a:rPr>
              <a:t>CC-BY-SA</a:t>
            </a:r>
            <a:endParaRPr lang="bg-BG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10612" y="3081620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48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199" dirty="0"/>
              <a:t>Software University – High-Quality Education, Profession and </a:t>
            </a:r>
            <a:br>
              <a:rPr lang="en-US" sz="3199" dirty="0"/>
            </a:br>
            <a:r>
              <a:rPr lang="en-US" sz="3199" dirty="0"/>
              <a:t>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9" noProof="1">
                <a:hlinkClick r:id="rId3"/>
              </a:rPr>
              <a:t>softuni.bg</a:t>
            </a:r>
            <a:r>
              <a:rPr lang="en-US" sz="2899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Foundation</a:t>
            </a:r>
            <a:endParaRPr lang="bg-BG" sz="3199" dirty="0"/>
          </a:p>
          <a:p>
            <a:pPr lvl="1">
              <a:lnSpc>
                <a:spcPct val="100000"/>
              </a:lnSpc>
            </a:pPr>
            <a:r>
              <a:rPr lang="en-US" sz="2999" noProof="1">
                <a:hlinkClick r:id="rId4"/>
              </a:rPr>
              <a:t>http://softuni.foundation/</a:t>
            </a:r>
            <a:endParaRPr lang="en-US" sz="2999" noProof="1"/>
          </a:p>
          <a:p>
            <a:pPr>
              <a:lnSpc>
                <a:spcPct val="100000"/>
              </a:lnSpc>
            </a:pPr>
            <a:r>
              <a:rPr lang="en-US" sz="3199" dirty="0"/>
              <a:t>Software University @ Facebook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899" noProof="1">
                <a:solidFill>
                  <a:srgbClr val="234465"/>
                </a:solidFill>
                <a:hlinkClick r:id="rId5"/>
              </a:rPr>
              <a:t>facebook.com/SoftwareUniversity</a:t>
            </a:r>
            <a:endParaRPr lang="en-US" sz="2899" noProof="1">
              <a:solidFill>
                <a:srgbClr val="234465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Forums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799" dirty="0">
                <a:hlinkClick r:id="rId6"/>
              </a:rPr>
              <a:t>forum.softuni.bg</a:t>
            </a:r>
            <a:endParaRPr lang="en-US" sz="2799" noProof="1"/>
          </a:p>
          <a:p>
            <a:pPr>
              <a:lnSpc>
                <a:spcPct val="100000"/>
              </a:lnSpc>
            </a:pPr>
            <a:endParaRPr lang="en-US" noProof="1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093" y="3265963"/>
            <a:ext cx="1466714" cy="3658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F8B5863-FC71-441D-893C-E681B70BF35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627" y="2708132"/>
            <a:ext cx="2122583" cy="529411"/>
          </a:xfrm>
          <a:prstGeom prst="rect">
            <a:avLst/>
          </a:prstGeom>
        </p:spPr>
      </p:pic>
      <p:pic>
        <p:nvPicPr>
          <p:cNvPr id="18" name="Picture 17">
            <a:hlinkClick r:id="rId3"/>
            <a:extLst>
              <a:ext uri="{FF2B5EF4-FFF2-40B4-BE49-F238E27FC236}">
                <a16:creationId xmlns:a16="http://schemas.microsoft.com/office/drawing/2014/main" id="{5AC70220-7037-4082-BB2D-BF1E99F91E0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306" y="2052537"/>
            <a:ext cx="3246450" cy="4322624"/>
          </a:xfrm>
          <a:prstGeom prst="rect">
            <a:avLst/>
          </a:prstGeom>
        </p:spPr>
      </p:pic>
      <p:pic>
        <p:nvPicPr>
          <p:cNvPr id="11" name="Picture 4">
            <a:hlinkClick r:id="rId10" tooltip="Software University @ Facebook"/>
            <a:extLst>
              <a:ext uri="{FF2B5EF4-FFF2-40B4-BE49-F238E27FC236}">
                <a16:creationId xmlns:a16="http://schemas.microsoft.com/office/drawing/2014/main" id="{7DE74804-3B64-4B79-BDD0-3E400F9EC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57694" y="3608581"/>
            <a:ext cx="1118449" cy="111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E65F0011-8B8E-4A02-A422-9662ADE13CB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180" y="5017048"/>
            <a:ext cx="1041962" cy="104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/>
                </a:solidFill>
              </a:rPr>
              <a:t>sli.do</a:t>
            </a:r>
            <a:br>
              <a:rPr lang="en-US" sz="6000" b="1" dirty="0"/>
            </a:br>
            <a:r>
              <a:rPr lang="en-US" sz="11500" b="1" noProof="1"/>
              <a:t>#TECH-SOFTUNI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73AFB-B2EB-479D-A113-9F4DC33AA8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Overview, Purpose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3375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342" y="713092"/>
            <a:ext cx="7641316" cy="399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03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4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M</a:t>
            </a:r>
            <a:r>
              <a:rPr lang="en-US" dirty="0"/>
              <a:t>odel-</a:t>
            </a:r>
            <a:r>
              <a:rPr lang="en-US" b="1" dirty="0">
                <a:solidFill>
                  <a:schemeClr val="bg1"/>
                </a:solidFill>
              </a:rPr>
              <a:t>V</a:t>
            </a:r>
            <a:r>
              <a:rPr lang="en-US" dirty="0"/>
              <a:t>iew-</a:t>
            </a:r>
            <a:r>
              <a:rPr lang="en-US" b="1" dirty="0">
                <a:solidFill>
                  <a:schemeClr val="bg1"/>
                </a:solidFill>
              </a:rPr>
              <a:t>C</a:t>
            </a:r>
            <a:r>
              <a:rPr lang="en-US" dirty="0"/>
              <a:t>ontroller (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MVC</a:t>
            </a:r>
            <a:r>
              <a:rPr lang="en-US" dirty="0"/>
              <a:t>) is a software architecture pattern</a:t>
            </a:r>
          </a:p>
          <a:p>
            <a:pPr>
              <a:lnSpc>
                <a:spcPct val="140000"/>
              </a:lnSpc>
            </a:pPr>
            <a:r>
              <a:rPr lang="en-US" dirty="0"/>
              <a:t>Originally formulated in the late 1970s by </a:t>
            </a:r>
            <a:r>
              <a:rPr lang="en-US" noProof="1"/>
              <a:t>Trygve Reenskaug</a:t>
            </a:r>
          </a:p>
          <a:p>
            <a:pPr>
              <a:lnSpc>
                <a:spcPct val="140000"/>
              </a:lnSpc>
            </a:pPr>
            <a:r>
              <a:rPr lang="en-US" dirty="0"/>
              <a:t>Code reusability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separation of concerns</a:t>
            </a:r>
          </a:p>
          <a:p>
            <a:pPr>
              <a:lnSpc>
                <a:spcPct val="140000"/>
              </a:lnSpc>
            </a:pPr>
            <a:r>
              <a:rPr lang="en-US" dirty="0"/>
              <a:t>Originally developed for desktop</a:t>
            </a:r>
          </a:p>
          <a:p>
            <a:pPr lvl="1">
              <a:lnSpc>
                <a:spcPct val="140000"/>
              </a:lnSpc>
            </a:pPr>
            <a:r>
              <a:rPr lang="en-US" dirty="0"/>
              <a:t>Then adapted for internet applications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Model-View-Controller (MVC)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815" y="2692033"/>
            <a:ext cx="4138499" cy="401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5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Design pattern </a:t>
            </a:r>
            <a:r>
              <a:rPr lang="en-US" dirty="0"/>
              <a:t>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three</a:t>
            </a:r>
            <a:r>
              <a:rPr lang="en-US" dirty="0"/>
              <a:t> independent components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 (data)</a:t>
            </a:r>
            <a:endParaRPr lang="en-US" dirty="0"/>
          </a:p>
          <a:p>
            <a:pPr lvl="2">
              <a:lnSpc>
                <a:spcPct val="110000"/>
              </a:lnSpc>
            </a:pPr>
            <a:r>
              <a:rPr lang="en-US" dirty="0"/>
              <a:t>Manages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database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logic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View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UI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en-US" dirty="0"/>
          </a:p>
          <a:p>
            <a:pPr lvl="2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Presentation</a:t>
            </a:r>
            <a:r>
              <a:rPr lang="en-US" dirty="0"/>
              <a:t> layer (renders the UI)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Controller (logic)</a:t>
            </a:r>
            <a:endParaRPr lang="bg-BG" dirty="0"/>
          </a:p>
          <a:p>
            <a:pPr lvl="2">
              <a:lnSpc>
                <a:spcPct val="110000"/>
              </a:lnSpc>
            </a:pPr>
            <a:r>
              <a:rPr lang="en-US" dirty="0"/>
              <a:t>Implements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application logic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Processes user request, performs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action</a:t>
            </a:r>
            <a:r>
              <a:rPr lang="en-US" dirty="0"/>
              <a:t>,</a:t>
            </a:r>
            <a:br>
              <a:rPr lang="bg-BG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updates</a:t>
            </a:r>
            <a:r>
              <a:rPr lang="en-US" dirty="0"/>
              <a:t> the data model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invokes</a:t>
            </a:r>
            <a:r>
              <a:rPr lang="en-US" dirty="0"/>
              <a:t> a view to render some UI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MVC Pattern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2057400"/>
            <a:ext cx="3231836" cy="3555020"/>
          </a:xfrm>
          <a:prstGeom prst="roundRect">
            <a:avLst>
              <a:gd name="adj" fmla="val 2458"/>
            </a:avLst>
          </a:prstGeom>
          <a:solidFill>
            <a:srgbClr val="00B050"/>
          </a:solidFill>
        </p:spPr>
      </p:pic>
    </p:spTree>
    <p:extLst>
      <p:ext uri="{BB962C8B-B14F-4D97-AF65-F5344CB8AC3E}">
        <p14:creationId xmlns:p14="http://schemas.microsoft.com/office/powerpoint/2010/main" val="189681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Set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classes</a:t>
            </a:r>
            <a:r>
              <a:rPr lang="en-US" dirty="0"/>
              <a:t> that describes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we are working with</a:t>
            </a:r>
          </a:p>
          <a:p>
            <a:pPr>
              <a:lnSpc>
                <a:spcPct val="120000"/>
              </a:lnSpc>
            </a:pPr>
            <a:r>
              <a:rPr lang="en-US" dirty="0"/>
              <a:t>Rules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how</a:t>
            </a:r>
            <a:r>
              <a:rPr lang="en-US" dirty="0"/>
              <a:t> the data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changed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manipulated</a:t>
            </a:r>
          </a:p>
          <a:p>
            <a:pPr>
              <a:lnSpc>
                <a:spcPct val="120000"/>
              </a:lnSpc>
            </a:pPr>
            <a:r>
              <a:rPr lang="en-US" dirty="0"/>
              <a:t>May contain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validation</a:t>
            </a:r>
            <a:r>
              <a:rPr lang="en-US" dirty="0"/>
              <a:t> rules</a:t>
            </a:r>
          </a:p>
          <a:p>
            <a:pPr>
              <a:lnSpc>
                <a:spcPct val="120000"/>
              </a:lnSpc>
            </a:pPr>
            <a:r>
              <a:rPr lang="en-US" dirty="0"/>
              <a:t>Often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encapsulates</a:t>
            </a:r>
            <a:r>
              <a:rPr lang="en-US" dirty="0"/>
              <a:t> data stored in </a:t>
            </a:r>
            <a:br>
              <a:rPr lang="en-US" dirty="0"/>
            </a:br>
            <a:r>
              <a:rPr lang="en-US" dirty="0"/>
              <a:t>a database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As well as code used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manipulate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the data</a:t>
            </a:r>
          </a:p>
          <a:p>
            <a:pPr>
              <a:lnSpc>
                <a:spcPct val="120000"/>
              </a:lnSpc>
            </a:pPr>
            <a:r>
              <a:rPr lang="en-US" dirty="0"/>
              <a:t>E.g.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 Access Layer </a:t>
            </a:r>
            <a:r>
              <a:rPr lang="en-US" dirty="0"/>
              <a:t>of some kind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(Data)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11069" y="2562718"/>
            <a:ext cx="4655343" cy="3834475"/>
          </a:xfrm>
          <a:prstGeom prst="roundRect">
            <a:avLst>
              <a:gd name="adj" fmla="val 1433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863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dirty="0"/>
              <a:t>Defines how the application’s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user interface </a:t>
            </a:r>
            <a:r>
              <a:rPr lang="en-US" sz="3200" dirty="0"/>
              <a:t>(UI) will be displayed</a:t>
            </a:r>
          </a:p>
          <a:p>
            <a:r>
              <a:rPr lang="en-US" sz="3200" dirty="0"/>
              <a:t>May support master views 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layouts</a:t>
            </a:r>
            <a:r>
              <a:rPr lang="en-US" sz="3200" dirty="0"/>
              <a:t>) </a:t>
            </a:r>
          </a:p>
          <a:p>
            <a:r>
              <a:rPr lang="en-US" sz="3200" dirty="0"/>
              <a:t>May support sub-views 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partial views </a:t>
            </a:r>
            <a:r>
              <a:rPr lang="en-US" sz="3200" dirty="0"/>
              <a:t>or controls)</a:t>
            </a:r>
          </a:p>
          <a:p>
            <a:r>
              <a:rPr lang="en-US" sz="3200" dirty="0"/>
              <a:t>May use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templates</a:t>
            </a:r>
            <a:r>
              <a:rPr lang="en-US" sz="3200" dirty="0"/>
              <a:t> to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dynamically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generate</a:t>
            </a:r>
            <a:r>
              <a:rPr lang="en-US" sz="3200" dirty="0"/>
              <a:t> HTML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(UI)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7" name="Picture 2" descr="UI">
            <a:extLst>
              <a:ext uri="{FF2B5EF4-FFF2-40B4-BE49-F238E27FC236}">
                <a16:creationId xmlns:a16="http://schemas.microsoft.com/office/drawing/2014/main" id="{157B5ACD-89A9-4EE8-9CEE-A5695E8DC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601" y="4024654"/>
            <a:ext cx="2191093" cy="219109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Резултат с изображение за form icon">
            <a:extLst>
              <a:ext uri="{FF2B5EF4-FFF2-40B4-BE49-F238E27FC236}">
                <a16:creationId xmlns:a16="http://schemas.microsoft.com/office/drawing/2014/main" id="{98C88D39-EEEF-4AF2-8136-DE471432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114800"/>
            <a:ext cx="2258192" cy="212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383EE5-A03C-4134-86B3-BB69B1D07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034" y="4054008"/>
            <a:ext cx="2776692" cy="21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5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core</a:t>
            </a:r>
            <a:r>
              <a:rPr lang="en-US" dirty="0"/>
              <a:t> MVC component – holds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logic</a:t>
            </a:r>
          </a:p>
          <a:p>
            <a:r>
              <a:rPr lang="en-US" dirty="0"/>
              <a:t>Process the requests with the help of views and models</a:t>
            </a:r>
          </a:p>
          <a:p>
            <a:r>
              <a:rPr lang="en-US" dirty="0"/>
              <a:t>A set of classes that handles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Communication</a:t>
            </a:r>
            <a:r>
              <a:rPr lang="en-US" dirty="0"/>
              <a:t> from the user</a:t>
            </a:r>
          </a:p>
          <a:p>
            <a:pPr lvl="1"/>
            <a:r>
              <a:rPr lang="en-US" dirty="0"/>
              <a:t>Overall application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flow</a:t>
            </a:r>
          </a:p>
          <a:p>
            <a:pPr lvl="1"/>
            <a:r>
              <a:rPr lang="en-US" dirty="0"/>
              <a:t>Application-specific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logic </a:t>
            </a:r>
            <a:r>
              <a:rPr lang="en-US" dirty="0"/>
              <a:t>(business logic)</a:t>
            </a:r>
          </a:p>
          <a:p>
            <a:r>
              <a:rPr lang="en-US" dirty="0"/>
              <a:t>Every controller has one or more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"actions"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(Logic)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5" name="Picture 2" descr="http://www.wagonbutterworth.com/projects/xbox_controller/xbc-c-controlle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1" y="2819401"/>
            <a:ext cx="2983029" cy="19871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126671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SoftUni3_1">
  <a:themeElements>
    <a:clrScheme name="Custom 2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4871</TotalTime>
  <Words>910</Words>
  <Application>Microsoft Office PowerPoint</Application>
  <PresentationFormat>Widescreen</PresentationFormat>
  <Paragraphs>211</Paragraphs>
  <Slides>28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맑은 고딕</vt:lpstr>
      <vt:lpstr>Arial</vt:lpstr>
      <vt:lpstr>Calibri</vt:lpstr>
      <vt:lpstr>Consolas</vt:lpstr>
      <vt:lpstr>Wingdings</vt:lpstr>
      <vt:lpstr>Wingdings 2</vt:lpstr>
      <vt:lpstr>1_SoftUni3_1</vt:lpstr>
      <vt:lpstr>PHP: MVC and Symfony</vt:lpstr>
      <vt:lpstr>Contents</vt:lpstr>
      <vt:lpstr>Have a Question?</vt:lpstr>
      <vt:lpstr>PowerPoint Presentation</vt:lpstr>
      <vt:lpstr>Model-View-Controller (MVC)</vt:lpstr>
      <vt:lpstr>The MVC Pattern</vt:lpstr>
      <vt:lpstr>Model (Data)</vt:lpstr>
      <vt:lpstr>View (UI)</vt:lpstr>
      <vt:lpstr>Controller (Logic)</vt:lpstr>
      <vt:lpstr>PowerPoint Presentation</vt:lpstr>
      <vt:lpstr>What is Symfony?</vt:lpstr>
      <vt:lpstr>Installing and Running Symfony</vt:lpstr>
      <vt:lpstr>Symfony App Structure</vt:lpstr>
      <vt:lpstr>Annotations in Symfony</vt:lpstr>
      <vt:lpstr>Doctrine Entities (Models in Symfony)</vt:lpstr>
      <vt:lpstr>Symfony Entities: Fields</vt:lpstr>
      <vt:lpstr>Symfony Entities: Properties</vt:lpstr>
      <vt:lpstr>Symfony Views (Twig Templates)</vt:lpstr>
      <vt:lpstr>Symfony Controllers and Actions</vt:lpstr>
      <vt:lpstr>Composer: Dependency Manager for PHP</vt:lpstr>
      <vt:lpstr>Problem: Simple Calculator Web Application</vt:lpstr>
      <vt:lpstr>PowerPoint Presentation</vt:lpstr>
      <vt:lpstr>Summary</vt:lpstr>
      <vt:lpstr>PowerPoint Presentation</vt:lpstr>
      <vt:lpstr>SoftUni Diamond Partners</vt:lpstr>
      <vt:lpstr>SoftUni Diamond Partners</vt:lpstr>
      <vt:lpstr>License</vt:lpstr>
      <vt:lpstr>Trainings @ Software University (SoftUni)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Fundamentals - Lists</dc:title>
  <dc:creator>Alen Paunov</dc:creator>
  <cp:keywords>Programming Fundamentals, C#, csharp,  programming, Software University, SoftUni, programming, coding, software development, education, training, course, list, t, generic</cp:keywords>
  <cp:lastModifiedBy>Alen Paunov</cp:lastModifiedBy>
  <cp:revision>154</cp:revision>
  <dcterms:created xsi:type="dcterms:W3CDTF">2018-05-23T13:08:44Z</dcterms:created>
  <dcterms:modified xsi:type="dcterms:W3CDTF">2018-07-19T09:18:05Z</dcterms:modified>
  <cp:category>programming fundamentals;computer programming;software development;web development</cp:category>
</cp:coreProperties>
</file>

<file path=docProps/thumbnail.jpeg>
</file>